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60" r:id="rId6"/>
    <p:sldId id="259" r:id="rId7"/>
    <p:sldId id="262" r:id="rId8"/>
    <p:sldId id="261" r:id="rId9"/>
    <p:sldId id="263" r:id="rId1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17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815D8-AA63-6C46-A612-A90090B81345}" type="datetimeFigureOut">
              <a:rPr lang="it-IT" smtClean="0"/>
              <a:pPr/>
              <a:t>11/30/19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7EB7-5218-5341-A314-23DD06D505D3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stronardinch@gmail.com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2979" y="9695"/>
            <a:ext cx="7716538" cy="22418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treatment </a:t>
            </a:r>
            <a:r>
              <a:rPr lang="it-IT" sz="4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it-IT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it-IT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it-IT" sz="4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it-IT" sz="4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ntracranial</a:t>
            </a:r>
            <a:r>
              <a:rPr lang="it-IT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meningiomas</a:t>
            </a:r>
            <a:r>
              <a:rPr lang="it-IT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it-IT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5400" dirty="0" err="1" smtClean="0"/>
              <a:t>microneurosurgery</a:t>
            </a:r>
            <a:endParaRPr lang="it-IT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2542371"/>
            <a:ext cx="9143999" cy="3160570"/>
          </a:xfrm>
        </p:spPr>
        <p:txBody>
          <a:bodyPr>
            <a:normAutofit fontScale="92500" lnSpcReduction="20000"/>
          </a:bodyPr>
          <a:lstStyle/>
          <a:p>
            <a:r>
              <a:rPr lang="it-IT" sz="3892" dirty="0" smtClean="0"/>
              <a:t>Luciano </a:t>
            </a:r>
            <a:r>
              <a:rPr lang="it-IT" sz="3892" dirty="0" err="1" smtClean="0"/>
              <a:t>Mastronadi</a:t>
            </a:r>
            <a:endParaRPr lang="it-IT" sz="3892" dirty="0" smtClean="0"/>
          </a:p>
          <a:p>
            <a:r>
              <a:rPr lang="it-IT" sz="3027" dirty="0" err="1" smtClean="0"/>
              <a:t>1</a:t>
            </a:r>
            <a:r>
              <a:rPr lang="it-IT" sz="3027" dirty="0" smtClean="0"/>
              <a:t>. Head </a:t>
            </a:r>
            <a:r>
              <a:rPr lang="it-IT" sz="3027" dirty="0" err="1" smtClean="0"/>
              <a:t>of</a:t>
            </a:r>
            <a:r>
              <a:rPr lang="it-IT" sz="3027" dirty="0" smtClean="0"/>
              <a:t> </a:t>
            </a:r>
            <a:r>
              <a:rPr lang="it-IT" sz="3027" dirty="0" err="1" smtClean="0"/>
              <a:t>Department</a:t>
            </a:r>
            <a:r>
              <a:rPr lang="it-IT" sz="3027" dirty="0" smtClean="0"/>
              <a:t> </a:t>
            </a:r>
            <a:r>
              <a:rPr lang="it-IT" sz="3027" dirty="0" err="1" smtClean="0"/>
              <a:t>of</a:t>
            </a:r>
            <a:r>
              <a:rPr lang="it-IT" sz="3027" dirty="0" smtClean="0"/>
              <a:t> </a:t>
            </a:r>
            <a:r>
              <a:rPr lang="it-IT" sz="3027" dirty="0" err="1" smtClean="0"/>
              <a:t>Surgical</a:t>
            </a:r>
            <a:r>
              <a:rPr lang="it-IT" sz="3027" dirty="0" smtClean="0"/>
              <a:t> </a:t>
            </a:r>
            <a:r>
              <a:rPr lang="it-IT" sz="3027" dirty="0" err="1" smtClean="0"/>
              <a:t>Specialities</a:t>
            </a:r>
            <a:r>
              <a:rPr lang="it-IT" sz="3027" dirty="0" smtClean="0"/>
              <a:t>, ASLRoma1</a:t>
            </a:r>
          </a:p>
          <a:p>
            <a:r>
              <a:rPr lang="it-IT" sz="3027" dirty="0" err="1" smtClean="0"/>
              <a:t>2</a:t>
            </a:r>
            <a:r>
              <a:rPr lang="it-IT" sz="3027" dirty="0" smtClean="0"/>
              <a:t>. </a:t>
            </a:r>
            <a:r>
              <a:rPr lang="it-IT" sz="3027" dirty="0" err="1" smtClean="0"/>
              <a:t>Chief</a:t>
            </a:r>
            <a:r>
              <a:rPr lang="it-IT" sz="3027" dirty="0" smtClean="0"/>
              <a:t> </a:t>
            </a:r>
            <a:r>
              <a:rPr lang="it-IT" sz="3027" dirty="0" err="1" smtClean="0"/>
              <a:t>of</a:t>
            </a:r>
            <a:r>
              <a:rPr lang="it-IT" sz="3027" dirty="0" smtClean="0"/>
              <a:t> the </a:t>
            </a:r>
            <a:r>
              <a:rPr lang="it-IT" sz="3027" dirty="0" err="1" smtClean="0"/>
              <a:t>Division</a:t>
            </a:r>
            <a:r>
              <a:rPr lang="it-IT" sz="3027" dirty="0" smtClean="0"/>
              <a:t> </a:t>
            </a:r>
            <a:r>
              <a:rPr lang="it-IT" sz="3027" dirty="0" err="1" smtClean="0"/>
              <a:t>of</a:t>
            </a:r>
            <a:r>
              <a:rPr lang="it-IT" sz="3027" dirty="0" smtClean="0"/>
              <a:t> </a:t>
            </a:r>
            <a:r>
              <a:rPr lang="it-IT" sz="3027" dirty="0" err="1" smtClean="0"/>
              <a:t>Neurosurgery</a:t>
            </a:r>
            <a:r>
              <a:rPr lang="it-IT" sz="3027" dirty="0" smtClean="0"/>
              <a:t>, SFN Hospital</a:t>
            </a:r>
          </a:p>
          <a:p>
            <a:r>
              <a:rPr lang="it-IT" sz="3027" dirty="0" err="1" smtClean="0"/>
              <a:t>3</a:t>
            </a:r>
            <a:r>
              <a:rPr lang="it-IT" sz="3027" dirty="0" smtClean="0"/>
              <a:t>. Professor </a:t>
            </a:r>
            <a:r>
              <a:rPr lang="it-IT" sz="3027" dirty="0" err="1" smtClean="0"/>
              <a:t>of</a:t>
            </a:r>
            <a:r>
              <a:rPr lang="it-IT" sz="3027" dirty="0" smtClean="0"/>
              <a:t> </a:t>
            </a:r>
            <a:r>
              <a:rPr lang="it-IT" sz="3027" dirty="0" err="1" smtClean="0"/>
              <a:t>Neurosurgery</a:t>
            </a:r>
            <a:r>
              <a:rPr lang="it-IT" sz="3027" dirty="0" smtClean="0"/>
              <a:t>, </a:t>
            </a:r>
            <a:r>
              <a:rPr lang="it-IT" sz="3027" dirty="0" err="1" smtClean="0"/>
              <a:t>Sechenov</a:t>
            </a:r>
            <a:r>
              <a:rPr lang="it-IT" sz="3027" dirty="0" smtClean="0"/>
              <a:t> 1° </a:t>
            </a:r>
            <a:r>
              <a:rPr lang="it-IT" sz="3027" dirty="0" err="1" smtClean="0"/>
              <a:t>Medical</a:t>
            </a:r>
            <a:r>
              <a:rPr lang="it-IT" sz="3027" dirty="0" smtClean="0"/>
              <a:t> State </a:t>
            </a:r>
            <a:r>
              <a:rPr lang="it-IT" sz="3027" dirty="0" err="1" smtClean="0"/>
              <a:t>University</a:t>
            </a:r>
            <a:r>
              <a:rPr lang="it-IT" sz="3027" dirty="0" smtClean="0"/>
              <a:t>, </a:t>
            </a:r>
            <a:r>
              <a:rPr lang="it-IT" sz="3027" dirty="0" err="1" smtClean="0"/>
              <a:t>Moscow</a:t>
            </a:r>
            <a:endParaRPr lang="it-IT" sz="3027" dirty="0" smtClean="0"/>
          </a:p>
          <a:p>
            <a:endParaRPr lang="it-IT" sz="2800" dirty="0" smtClean="0">
              <a:solidFill>
                <a:schemeClr val="tx1"/>
              </a:solidFill>
            </a:endParaRPr>
          </a:p>
          <a:p>
            <a:r>
              <a:rPr lang="it-IT" sz="3027" i="1" dirty="0" smtClean="0">
                <a:solidFill>
                  <a:schemeClr val="tx1"/>
                </a:solidFill>
              </a:rPr>
              <a:t>www.neurologiachirurgica.it</a:t>
            </a:r>
          </a:p>
          <a:p>
            <a:endParaRPr lang="it-IT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/>
          <a:srcRect l="21132" t="16542"/>
          <a:stretch>
            <a:fillRect/>
          </a:stretch>
        </p:blipFill>
        <p:spPr bwMode="auto">
          <a:xfrm>
            <a:off x="4503390" y="5733230"/>
            <a:ext cx="4309399" cy="95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654154" y="6199243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it-IT" i="1" dirty="0" smtClean="0">
                <a:solidFill>
                  <a:srgbClr val="A20000"/>
                </a:solidFill>
                <a:latin typeface="Times New Roman" charset="0"/>
              </a:rPr>
              <a:t>UOC Neurochirurgia</a:t>
            </a:r>
          </a:p>
          <a:p>
            <a:r>
              <a:rPr lang="it-IT" dirty="0" smtClean="0">
                <a:hlinkClick r:id="rId3"/>
              </a:rPr>
              <a:t>        mastronardinch@gmail.com</a:t>
            </a:r>
            <a:endParaRPr lang="it-IT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57751" b="13571"/>
          <a:stretch>
            <a:fillRect/>
          </a:stretch>
        </p:blipFill>
        <p:spPr>
          <a:xfrm>
            <a:off x="300033" y="5704508"/>
            <a:ext cx="4377918" cy="1021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20119" y="6194621"/>
            <a:ext cx="2987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chemeClr val="bg2"/>
                </a:solidFill>
              </a:rPr>
              <a:t>1</a:t>
            </a:r>
            <a:endParaRPr lang="it-IT" sz="1600" dirty="0">
              <a:solidFill>
                <a:schemeClr val="bg2"/>
              </a:solidFill>
            </a:endParaRPr>
          </a:p>
        </p:txBody>
      </p:sp>
      <p:pic>
        <p:nvPicPr>
          <p:cNvPr id="10" name="Picture 9" descr="ROM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766" y="4351554"/>
            <a:ext cx="1842234" cy="138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12" y="4346966"/>
            <a:ext cx="1386264" cy="138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1295"/>
            <a:ext cx="7772400" cy="174757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41yo lady, </a:t>
            </a:r>
            <a:r>
              <a:rPr lang="it-IT" dirty="0" err="1" smtClean="0"/>
              <a:t>lawyer</a:t>
            </a:r>
            <a:r>
              <a:rPr lang="it-IT" dirty="0" smtClean="0"/>
              <a:t>,</a:t>
            </a:r>
            <a:br>
              <a:rPr lang="it-IT" dirty="0" smtClean="0"/>
            </a:br>
            <a:r>
              <a:rPr lang="it-IT" dirty="0" err="1" smtClean="0"/>
              <a:t>perfect</a:t>
            </a:r>
            <a:r>
              <a:rPr lang="it-IT" dirty="0" smtClean="0"/>
              <a:t> </a:t>
            </a:r>
            <a:r>
              <a:rPr lang="it-IT" dirty="0" err="1" smtClean="0"/>
              <a:t>health</a:t>
            </a:r>
            <a:r>
              <a:rPr lang="it-IT" dirty="0" smtClean="0"/>
              <a:t> </a:t>
            </a:r>
            <a:r>
              <a:rPr lang="it-IT" dirty="0" err="1" smtClean="0"/>
              <a:t>conditions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80140"/>
            <a:ext cx="7772400" cy="122693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3600" dirty="0" err="1" smtClean="0">
                <a:solidFill>
                  <a:srgbClr val="000000"/>
                </a:solidFill>
              </a:rPr>
              <a:t>Small</a:t>
            </a:r>
            <a:r>
              <a:rPr lang="it-IT" sz="3600" dirty="0" smtClean="0">
                <a:solidFill>
                  <a:srgbClr val="000000"/>
                </a:solidFill>
              </a:rPr>
              <a:t> </a:t>
            </a:r>
            <a:r>
              <a:rPr lang="it-IT" sz="3600" dirty="0" err="1" smtClean="0">
                <a:solidFill>
                  <a:srgbClr val="000000"/>
                </a:solidFill>
              </a:rPr>
              <a:t>left</a:t>
            </a:r>
            <a:r>
              <a:rPr lang="it-IT" sz="3600" dirty="0" smtClean="0">
                <a:solidFill>
                  <a:srgbClr val="000000"/>
                </a:solidFill>
              </a:rPr>
              <a:t> </a:t>
            </a:r>
            <a:r>
              <a:rPr lang="it-IT" sz="3600" dirty="0" err="1" smtClean="0">
                <a:solidFill>
                  <a:srgbClr val="000000"/>
                </a:solidFill>
              </a:rPr>
              <a:t>tentorial</a:t>
            </a:r>
            <a:r>
              <a:rPr lang="it-IT" sz="3600" dirty="0" smtClean="0">
                <a:solidFill>
                  <a:srgbClr val="000000"/>
                </a:solidFill>
              </a:rPr>
              <a:t>/</a:t>
            </a:r>
            <a:r>
              <a:rPr lang="it-IT" sz="3600" dirty="0" err="1" smtClean="0">
                <a:solidFill>
                  <a:srgbClr val="000000"/>
                </a:solidFill>
              </a:rPr>
              <a:t>basal</a:t>
            </a:r>
            <a:r>
              <a:rPr lang="it-IT" sz="3600" dirty="0" smtClean="0">
                <a:solidFill>
                  <a:srgbClr val="000000"/>
                </a:solidFill>
              </a:rPr>
              <a:t> </a:t>
            </a:r>
            <a:r>
              <a:rPr lang="it-IT" sz="3600" dirty="0" err="1" smtClean="0">
                <a:solidFill>
                  <a:srgbClr val="000000"/>
                </a:solidFill>
              </a:rPr>
              <a:t>temporal</a:t>
            </a:r>
            <a:r>
              <a:rPr lang="it-IT" sz="3600" dirty="0" smtClean="0">
                <a:solidFill>
                  <a:srgbClr val="000000"/>
                </a:solidFill>
              </a:rPr>
              <a:t> </a:t>
            </a:r>
            <a:r>
              <a:rPr lang="it-IT" sz="3600" dirty="0" err="1" smtClean="0">
                <a:solidFill>
                  <a:srgbClr val="000000"/>
                </a:solidFill>
              </a:rPr>
              <a:t>meningioma</a:t>
            </a:r>
            <a:r>
              <a:rPr lang="it-IT" sz="3600" dirty="0" smtClean="0">
                <a:solidFill>
                  <a:srgbClr val="000000"/>
                </a:solidFill>
              </a:rPr>
              <a:t> (</a:t>
            </a:r>
            <a:r>
              <a:rPr lang="it-IT" sz="3600" dirty="0" err="1" smtClean="0">
                <a:solidFill>
                  <a:srgbClr val="000000"/>
                </a:solidFill>
              </a:rPr>
              <a:t>occasional</a:t>
            </a:r>
            <a:r>
              <a:rPr lang="it-IT" sz="3600" dirty="0" smtClean="0">
                <a:solidFill>
                  <a:srgbClr val="000000"/>
                </a:solidFill>
              </a:rPr>
              <a:t> </a:t>
            </a:r>
            <a:r>
              <a:rPr lang="it-IT" sz="3600" dirty="0" err="1" smtClean="0">
                <a:solidFill>
                  <a:srgbClr val="000000"/>
                </a:solidFill>
              </a:rPr>
              <a:t>finding</a:t>
            </a:r>
            <a:r>
              <a:rPr lang="it-IT" sz="3600" dirty="0" smtClean="0">
                <a:solidFill>
                  <a:srgbClr val="000000"/>
                </a:solidFill>
              </a:rPr>
              <a:t>)</a:t>
            </a:r>
            <a:endParaRPr lang="it-IT" sz="36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8456" y="5816077"/>
            <a:ext cx="313349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treat</a:t>
            </a:r>
            <a:r>
              <a:rPr lang="it-IT" sz="2400" dirty="0" smtClean="0"/>
              <a:t> or </a:t>
            </a:r>
            <a:r>
              <a:rPr lang="it-IT" sz="2400" dirty="0" err="1" smtClean="0"/>
              <a:t>not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treat</a:t>
            </a:r>
            <a:r>
              <a:rPr lang="it-IT" sz="2400" dirty="0" smtClean="0"/>
              <a:t>?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76" y="4684390"/>
            <a:ext cx="2484124" cy="217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6957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History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08" y="570434"/>
            <a:ext cx="8989391" cy="62213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/>
              <a:t>May 2018: Asymptomatic (slight headache). First MRI: left basal temporal </a:t>
            </a:r>
            <a:r>
              <a:rPr lang="en-US" sz="2800" dirty="0" err="1" smtClean="0"/>
              <a:t>meningioma</a:t>
            </a:r>
            <a:r>
              <a:rPr lang="en-US" sz="2800" dirty="0" smtClean="0"/>
              <a:t>, starting from upper surface of </a:t>
            </a:r>
            <a:r>
              <a:rPr lang="en-US" sz="2800" dirty="0" err="1" smtClean="0"/>
              <a:t>tentorium</a:t>
            </a:r>
            <a:r>
              <a:rPr lang="en-US" sz="2800" dirty="0" smtClean="0"/>
              <a:t>, with maximum diameter of about 3 cm. Neurosurgeon suggested to wait and scan.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April 2019: A second MRI showed a doubtful increase of tumor. She was treated with Gamma-knife in Milano.</a:t>
            </a:r>
          </a:p>
          <a:p>
            <a:pPr>
              <a:spcAft>
                <a:spcPts val="1200"/>
              </a:spcAft>
            </a:pPr>
            <a:r>
              <a:rPr lang="en-US" sz="2800" dirty="0" smtClean="0"/>
              <a:t>October 2019: MRI 6 months after GK showed slight volumetric increase of tumor size and marked edema of left temporal lobe, not present previously. After GK, she had continuous and debilitating headache.</a:t>
            </a:r>
            <a:endParaRPr lang="it-IT" sz="2800" dirty="0" smtClean="0"/>
          </a:p>
          <a:p>
            <a:pPr>
              <a:spcAft>
                <a:spcPts val="1200"/>
              </a:spcAft>
            </a:pPr>
            <a:r>
              <a:rPr lang="it-IT" sz="2800" dirty="0" err="1" smtClean="0"/>
              <a:t>November</a:t>
            </a:r>
            <a:r>
              <a:rPr lang="it-IT" sz="2800" dirty="0" smtClean="0"/>
              <a:t> 2019: </a:t>
            </a:r>
            <a:r>
              <a:rPr lang="it-IT" sz="2800" dirty="0" err="1" smtClean="0"/>
              <a:t>microneurosurgery</a:t>
            </a:r>
            <a:r>
              <a:rPr lang="it-IT" sz="2800" dirty="0" smtClean="0"/>
              <a:t> and total </a:t>
            </a:r>
            <a:r>
              <a:rPr lang="it-IT" sz="2800" dirty="0" err="1" smtClean="0"/>
              <a:t>removal</a:t>
            </a:r>
            <a:r>
              <a:rPr lang="it-IT" sz="2800" dirty="0" smtClean="0"/>
              <a:t> </a:t>
            </a:r>
            <a:r>
              <a:rPr lang="it-IT" sz="2800" dirty="0" err="1" smtClean="0"/>
              <a:t>of</a:t>
            </a:r>
            <a:r>
              <a:rPr lang="it-IT" sz="2800" dirty="0" smtClean="0"/>
              <a:t> </a:t>
            </a:r>
            <a:r>
              <a:rPr lang="it-IT" sz="2800" dirty="0" err="1" smtClean="0"/>
              <a:t>tumor</a:t>
            </a:r>
            <a:r>
              <a:rPr lang="it-IT" sz="2800" dirty="0" smtClean="0"/>
              <a:t> (</a:t>
            </a:r>
            <a:r>
              <a:rPr lang="it-IT" sz="2400" dirty="0" smtClean="0"/>
              <a:t>SFN, Roma</a:t>
            </a:r>
            <a:r>
              <a:rPr lang="it-IT" sz="2800" dirty="0" smtClean="0"/>
              <a:t>). </a:t>
            </a:r>
            <a:r>
              <a:rPr lang="it-IT" sz="2800" dirty="0" err="1" smtClean="0"/>
              <a:t>Histology</a:t>
            </a:r>
            <a:r>
              <a:rPr lang="it-IT" sz="2800" dirty="0" smtClean="0"/>
              <a:t>: </a:t>
            </a:r>
            <a:r>
              <a:rPr lang="it-IT" sz="2800" dirty="0" err="1" smtClean="0"/>
              <a:t>fibrous</a:t>
            </a:r>
            <a:r>
              <a:rPr lang="it-IT" sz="2800" dirty="0" smtClean="0"/>
              <a:t> </a:t>
            </a:r>
            <a:r>
              <a:rPr lang="it-IT" sz="2800" dirty="0" err="1" smtClean="0"/>
              <a:t>meningioma</a:t>
            </a:r>
            <a:r>
              <a:rPr lang="it-IT" sz="2800" dirty="0" smtClean="0"/>
              <a:t> (WHO I)</a:t>
            </a:r>
            <a:endParaRPr lang="it-IT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First MRI (May 2018) </a:t>
            </a:r>
            <a:endParaRPr lang="it-IT" dirty="0"/>
          </a:p>
        </p:txBody>
      </p:sp>
      <p:pic>
        <p:nvPicPr>
          <p:cNvPr id="6" name="Picture 5" descr="1 - AX pre GK.jpg"/>
          <p:cNvPicPr>
            <a:picLocks noChangeAspect="1"/>
          </p:cNvPicPr>
          <p:nvPr/>
        </p:nvPicPr>
        <p:blipFill>
          <a:blip r:embed="rId2">
            <a:grayscl/>
          </a:blip>
          <a:srcRect l="6678" r="22979"/>
          <a:stretch>
            <a:fillRect/>
          </a:stretch>
        </p:blipFill>
        <p:spPr>
          <a:xfrm>
            <a:off x="297647" y="1417638"/>
            <a:ext cx="3551935" cy="378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 - COR pre GK.jpg"/>
          <p:cNvPicPr>
            <a:picLocks noChangeAspect="1"/>
          </p:cNvPicPr>
          <p:nvPr/>
        </p:nvPicPr>
        <p:blipFill>
          <a:blip r:embed="rId3">
            <a:grayscl/>
          </a:blip>
          <a:srcRect l="10366" r="20716"/>
          <a:stretch>
            <a:fillRect/>
          </a:stretch>
        </p:blipFill>
        <p:spPr>
          <a:xfrm>
            <a:off x="5357667" y="2822343"/>
            <a:ext cx="3561857" cy="387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April</a:t>
            </a:r>
            <a:r>
              <a:rPr lang="it-IT" dirty="0" smtClean="0"/>
              <a:t> 2019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9069"/>
            <a:ext cx="8229600" cy="31043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it-IT" dirty="0" err="1" smtClean="0"/>
              <a:t>Gamma-knife</a:t>
            </a:r>
            <a:r>
              <a:rPr lang="it-IT" dirty="0" smtClean="0"/>
              <a:t> in Milano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err="1" smtClean="0"/>
              <a:t>Afterthat</a:t>
            </a:r>
            <a:r>
              <a:rPr lang="it-IT" dirty="0" smtClean="0"/>
              <a:t>: </a:t>
            </a:r>
            <a:r>
              <a:rPr lang="it-IT" dirty="0" err="1" smtClean="0"/>
              <a:t>continuous</a:t>
            </a:r>
            <a:r>
              <a:rPr lang="it-IT" dirty="0" smtClean="0"/>
              <a:t> </a:t>
            </a:r>
            <a:r>
              <a:rPr lang="it-IT" dirty="0" err="1" smtClean="0"/>
              <a:t>headache</a:t>
            </a:r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Second</a:t>
            </a:r>
            <a:r>
              <a:rPr lang="it-IT" dirty="0" smtClean="0"/>
              <a:t> MRI (</a:t>
            </a:r>
            <a:r>
              <a:rPr lang="it-IT" dirty="0" err="1" smtClean="0"/>
              <a:t>October</a:t>
            </a:r>
            <a:r>
              <a:rPr lang="it-IT" dirty="0" smtClean="0"/>
              <a:t> 2019) </a:t>
            </a:r>
            <a:endParaRPr lang="it-IT" dirty="0"/>
          </a:p>
        </p:txBody>
      </p:sp>
      <p:pic>
        <p:nvPicPr>
          <p:cNvPr id="5" name="Picture 4" descr="2 - AX pst GK.jpg"/>
          <p:cNvPicPr>
            <a:picLocks noChangeAspect="1"/>
          </p:cNvPicPr>
          <p:nvPr/>
        </p:nvPicPr>
        <p:blipFill>
          <a:blip r:embed="rId2">
            <a:grayscl/>
          </a:blip>
          <a:srcRect l="18098" r="16091" b="4113"/>
          <a:stretch>
            <a:fillRect/>
          </a:stretch>
        </p:blipFill>
        <p:spPr>
          <a:xfrm>
            <a:off x="457200" y="1369850"/>
            <a:ext cx="3670188" cy="401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2 - COR pst GK.jpg"/>
          <p:cNvPicPr>
            <a:picLocks noChangeAspect="1"/>
          </p:cNvPicPr>
          <p:nvPr/>
        </p:nvPicPr>
        <p:blipFill>
          <a:blip r:embed="rId3">
            <a:grayscl/>
          </a:blip>
          <a:srcRect l="12933" r="11688"/>
          <a:stretch>
            <a:fillRect/>
          </a:stretch>
        </p:blipFill>
        <p:spPr>
          <a:xfrm>
            <a:off x="5069941" y="2784378"/>
            <a:ext cx="3879348" cy="385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dirty="0" err="1" smtClean="0"/>
              <a:t>November</a:t>
            </a:r>
            <a:r>
              <a:rPr lang="it-IT" dirty="0" smtClean="0"/>
              <a:t> 2019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42" y="1143000"/>
            <a:ext cx="8651694" cy="529447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it-IT" dirty="0" err="1" smtClean="0"/>
              <a:t>Microneurosurgery</a:t>
            </a:r>
            <a:r>
              <a:rPr lang="it-IT" dirty="0" smtClean="0"/>
              <a:t> at San Filippo Neri Hospital:</a:t>
            </a:r>
          </a:p>
          <a:p>
            <a:pPr>
              <a:buNone/>
            </a:pPr>
            <a:r>
              <a:rPr lang="it-IT" dirty="0" smtClean="0"/>
              <a:t>    total </a:t>
            </a:r>
            <a:r>
              <a:rPr lang="it-IT" dirty="0" err="1" smtClean="0"/>
              <a:t>removal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</a:t>
            </a:r>
            <a:r>
              <a:rPr lang="it-IT" dirty="0" err="1" smtClean="0"/>
              <a:t>left</a:t>
            </a:r>
            <a:r>
              <a:rPr lang="it-IT" dirty="0" smtClean="0"/>
              <a:t> </a:t>
            </a:r>
            <a:r>
              <a:rPr lang="it-IT" dirty="0" err="1" smtClean="0"/>
              <a:t>subtemporal</a:t>
            </a:r>
            <a:r>
              <a:rPr lang="it-IT" dirty="0" smtClean="0"/>
              <a:t> </a:t>
            </a:r>
            <a:r>
              <a:rPr lang="it-IT" dirty="0" err="1" smtClean="0"/>
              <a:t>approach</a:t>
            </a:r>
            <a:r>
              <a:rPr lang="it-IT" dirty="0" smtClean="0"/>
              <a:t> - middle fossa </a:t>
            </a:r>
            <a:r>
              <a:rPr lang="it-IT" dirty="0" err="1" smtClean="0"/>
              <a:t>exposure</a:t>
            </a:r>
            <a:r>
              <a:rPr lang="it-IT" dirty="0" smtClean="0"/>
              <a:t>.  </a:t>
            </a:r>
          </a:p>
          <a:p>
            <a:pPr>
              <a:buNone/>
            </a:pPr>
            <a:r>
              <a:rPr lang="en-US" dirty="0" smtClean="0"/>
              <a:t>	Tumor was bloody at the base of attack on the </a:t>
            </a:r>
            <a:r>
              <a:rPr lang="en-US" dirty="0" err="1" smtClean="0"/>
              <a:t>tentorium</a:t>
            </a:r>
            <a:r>
              <a:rPr lang="en-US" dirty="0" smtClean="0"/>
              <a:t>. It had lost a clear </a:t>
            </a:r>
            <a:r>
              <a:rPr lang="en-US" dirty="0" err="1" smtClean="0"/>
              <a:t>arachnoidal</a:t>
            </a:r>
            <a:r>
              <a:rPr lang="en-US" dirty="0" smtClean="0"/>
              <a:t> cleavage with the surrounding brain. The basal temporal lobe was edematous and fragile.</a:t>
            </a:r>
          </a:p>
          <a:p>
            <a:endParaRPr lang="it-IT" dirty="0" smtClean="0"/>
          </a:p>
          <a:p>
            <a:r>
              <a:rPr lang="it-IT" dirty="0" err="1" smtClean="0"/>
              <a:t>Postop</a:t>
            </a:r>
            <a:r>
              <a:rPr lang="it-IT" dirty="0" smtClean="0"/>
              <a:t>: </a:t>
            </a:r>
            <a:r>
              <a:rPr lang="it-IT" dirty="0" err="1" smtClean="0"/>
              <a:t>uneventful</a:t>
            </a:r>
            <a:r>
              <a:rPr lang="it-IT" dirty="0" smtClean="0"/>
              <a:t>, </a:t>
            </a:r>
            <a:r>
              <a:rPr lang="it-IT" dirty="0" err="1" smtClean="0"/>
              <a:t>without</a:t>
            </a:r>
            <a:r>
              <a:rPr lang="it-IT" dirty="0" smtClean="0"/>
              <a:t> </a:t>
            </a:r>
            <a:r>
              <a:rPr lang="it-IT" dirty="0" err="1" smtClean="0"/>
              <a:t>neurological</a:t>
            </a:r>
            <a:r>
              <a:rPr lang="it-IT" dirty="0" smtClean="0"/>
              <a:t> </a:t>
            </a:r>
            <a:r>
              <a:rPr lang="it-IT" dirty="0" err="1" smtClean="0"/>
              <a:t>deficits</a:t>
            </a:r>
            <a:endParaRPr lang="it-IT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1-week </a:t>
            </a:r>
            <a:r>
              <a:rPr lang="it-IT" dirty="0" err="1" smtClean="0"/>
              <a:t>Postop</a:t>
            </a:r>
            <a:r>
              <a:rPr lang="it-IT" dirty="0" smtClean="0"/>
              <a:t> MRI (</a:t>
            </a:r>
            <a:r>
              <a:rPr lang="it-IT" dirty="0" err="1" smtClean="0"/>
              <a:t>November</a:t>
            </a:r>
            <a:r>
              <a:rPr lang="it-IT" dirty="0" smtClean="0"/>
              <a:t> 2019) </a:t>
            </a:r>
            <a:endParaRPr lang="it-IT" dirty="0"/>
          </a:p>
        </p:txBody>
      </p:sp>
      <p:pic>
        <p:nvPicPr>
          <p:cNvPr id="6" name="Picture 5" descr="3 - AX pst Surgery.jpg"/>
          <p:cNvPicPr>
            <a:picLocks noChangeAspect="1"/>
          </p:cNvPicPr>
          <p:nvPr/>
        </p:nvPicPr>
        <p:blipFill>
          <a:blip r:embed="rId2">
            <a:grayscl/>
          </a:blip>
          <a:srcRect l="8860" r="7088"/>
          <a:stretch>
            <a:fillRect/>
          </a:stretch>
        </p:blipFill>
        <p:spPr>
          <a:xfrm>
            <a:off x="122922" y="1311852"/>
            <a:ext cx="3994543" cy="3564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3 - COR pst Surgery.jpg"/>
          <p:cNvPicPr>
            <a:picLocks noChangeAspect="1"/>
          </p:cNvPicPr>
          <p:nvPr/>
        </p:nvPicPr>
        <p:blipFill>
          <a:blip r:embed="rId3">
            <a:grayscl/>
          </a:blip>
          <a:srcRect l="11544" r="5150"/>
          <a:stretch>
            <a:fillRect/>
          </a:stretch>
        </p:blipFill>
        <p:spPr>
          <a:xfrm>
            <a:off x="4792136" y="2946258"/>
            <a:ext cx="4127388" cy="371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Conclusion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118" y="2108200"/>
            <a:ext cx="8374164" cy="307119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3600" dirty="0" err="1" smtClean="0"/>
              <a:t>Microneurosurgery</a:t>
            </a:r>
            <a:r>
              <a:rPr lang="it-IT" sz="3600" dirty="0" smtClean="0"/>
              <a:t> </a:t>
            </a:r>
            <a:r>
              <a:rPr lang="it-IT" sz="3600" dirty="0" err="1" smtClean="0"/>
              <a:t>is</a:t>
            </a:r>
            <a:r>
              <a:rPr lang="it-IT" sz="3600" dirty="0" smtClean="0"/>
              <a:t> the best treatment </a:t>
            </a:r>
            <a:r>
              <a:rPr lang="it-IT" sz="3600" dirty="0" err="1" smtClean="0"/>
              <a:t>of</a:t>
            </a:r>
            <a:r>
              <a:rPr lang="it-IT" sz="3600" dirty="0" smtClean="0"/>
              <a:t> </a:t>
            </a:r>
            <a:r>
              <a:rPr lang="it-IT" sz="3600" dirty="0" err="1" smtClean="0"/>
              <a:t>intracranial</a:t>
            </a:r>
            <a:r>
              <a:rPr lang="it-IT" sz="3600" dirty="0" smtClean="0"/>
              <a:t> </a:t>
            </a:r>
            <a:r>
              <a:rPr lang="it-IT" sz="3600" dirty="0" err="1" smtClean="0"/>
              <a:t>meningiomas</a:t>
            </a:r>
            <a:r>
              <a:rPr lang="it-IT" sz="3600" dirty="0" smtClean="0"/>
              <a:t>.</a:t>
            </a:r>
          </a:p>
          <a:p>
            <a:endParaRPr lang="it-IT" sz="3600" dirty="0" smtClean="0"/>
          </a:p>
          <a:p>
            <a:r>
              <a:rPr lang="it-IT" sz="3600" dirty="0" smtClean="0"/>
              <a:t>GK </a:t>
            </a:r>
            <a:r>
              <a:rPr lang="it-IT" sz="3600" dirty="0" err="1" smtClean="0"/>
              <a:t>is</a:t>
            </a:r>
            <a:r>
              <a:rPr lang="it-IT" sz="3600" dirty="0" smtClean="0"/>
              <a:t> </a:t>
            </a:r>
            <a:r>
              <a:rPr lang="it-IT" sz="3600" dirty="0" err="1" smtClean="0"/>
              <a:t>not</a:t>
            </a:r>
            <a:r>
              <a:rPr lang="it-IT" sz="3600" dirty="0" smtClean="0"/>
              <a:t> curative and can </a:t>
            </a:r>
            <a:r>
              <a:rPr lang="it-IT" sz="3600" dirty="0" err="1" smtClean="0"/>
              <a:t>be</a:t>
            </a:r>
            <a:r>
              <a:rPr lang="it-IT" sz="3600" dirty="0" smtClean="0"/>
              <a:t> </a:t>
            </a:r>
            <a:r>
              <a:rPr lang="it-IT" sz="3600" dirty="0" err="1" smtClean="0"/>
              <a:t>dangerous</a:t>
            </a:r>
            <a:r>
              <a:rPr lang="it-IT" sz="3600" dirty="0" smtClean="0"/>
              <a:t> </a:t>
            </a:r>
            <a:r>
              <a:rPr lang="it-IT" sz="3600" dirty="0" err="1" smtClean="0"/>
              <a:t>for</a:t>
            </a:r>
            <a:r>
              <a:rPr lang="it-IT" sz="3600" dirty="0" smtClean="0"/>
              <a:t> </a:t>
            </a:r>
            <a:r>
              <a:rPr lang="it-IT" sz="3600" dirty="0" err="1" smtClean="0"/>
              <a:t>patients</a:t>
            </a:r>
            <a:r>
              <a:rPr lang="it-IT" sz="3600" dirty="0" smtClean="0"/>
              <a:t> </a:t>
            </a:r>
            <a:r>
              <a:rPr lang="it-IT" sz="3600" dirty="0" err="1" smtClean="0"/>
              <a:t>with</a:t>
            </a:r>
            <a:r>
              <a:rPr lang="it-IT" sz="3600" dirty="0" smtClean="0"/>
              <a:t> </a:t>
            </a:r>
            <a:r>
              <a:rPr lang="it-IT" sz="3600" dirty="0" err="1" smtClean="0"/>
              <a:t>resectable</a:t>
            </a:r>
            <a:r>
              <a:rPr lang="it-IT" sz="3600" dirty="0" smtClean="0"/>
              <a:t> </a:t>
            </a:r>
            <a:r>
              <a:rPr lang="it-IT" sz="3600" dirty="0" err="1" smtClean="0"/>
              <a:t>meningiomas</a:t>
            </a:r>
            <a:r>
              <a:rPr lang="it-IT" sz="3600" dirty="0" smtClean="0"/>
              <a:t>.</a:t>
            </a:r>
            <a:endParaRPr lang="it-IT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322</Words>
  <Application>Microsoft Macintosh PowerPoint</Application>
  <PresentationFormat>On-screen Show (4:3)</PresentationFormat>
  <Paragraphs>39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The treatment of  intracranial meningiomas is microneurosurgery</vt:lpstr>
      <vt:lpstr>41yo lady, lawyer, perfect health conditions </vt:lpstr>
      <vt:lpstr>History</vt:lpstr>
      <vt:lpstr>First MRI (May 2018) </vt:lpstr>
      <vt:lpstr>April 2019</vt:lpstr>
      <vt:lpstr>Second MRI (October 2019) </vt:lpstr>
      <vt:lpstr>November 2019</vt:lpstr>
      <vt:lpstr>1-week Postop MRI (November 2019) </vt:lpstr>
      <vt:lpstr>Conclusion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41yo lady</dc:title>
  <dc:creator>Luciano Mastronardi</dc:creator>
  <cp:lastModifiedBy>Luciano Mastronardi</cp:lastModifiedBy>
  <cp:revision>24</cp:revision>
  <cp:lastPrinted>2019-11-30T16:22:16Z</cp:lastPrinted>
  <dcterms:created xsi:type="dcterms:W3CDTF">2019-11-30T16:15:08Z</dcterms:created>
  <dcterms:modified xsi:type="dcterms:W3CDTF">2019-11-30T16:22:40Z</dcterms:modified>
</cp:coreProperties>
</file>